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33" r:id="rId2"/>
    <p:sldId id="311" r:id="rId3"/>
    <p:sldId id="256" r:id="rId4"/>
    <p:sldId id="329" r:id="rId5"/>
    <p:sldId id="330" r:id="rId6"/>
    <p:sldId id="257" r:id="rId7"/>
    <p:sldId id="312" r:id="rId8"/>
    <p:sldId id="313" r:id="rId9"/>
    <p:sldId id="314" r:id="rId10"/>
    <p:sldId id="315" r:id="rId11"/>
    <p:sldId id="318" r:id="rId12"/>
    <p:sldId id="324" r:id="rId13"/>
    <p:sldId id="325" r:id="rId14"/>
    <p:sldId id="332" r:id="rId15"/>
    <p:sldId id="326" r:id="rId16"/>
    <p:sldId id="316" r:id="rId17"/>
    <p:sldId id="317" r:id="rId18"/>
    <p:sldId id="278" r:id="rId19"/>
    <p:sldId id="331" r:id="rId20"/>
    <p:sldId id="281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9" r:id="rId36"/>
    <p:sldId id="335" r:id="rId37"/>
    <p:sldId id="33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04329-5BB4-4667-9F88-D2225416621E}" type="datetimeFigureOut">
              <a:rPr lang="en-US" smtClean="0"/>
              <a:t>5/12/2012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7649C-E043-4658-9E5A-AED85A741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7649C-E043-4658-9E5A-AED85A74108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7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Remove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increment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see</a:t>
            </a:r>
            <a:r>
              <a:rPr lang="fr-FR" baseline="0" dirty="0" smtClean="0"/>
              <a:t> if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works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compiled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executed</a:t>
            </a:r>
            <a:endParaRPr lang="fr-FR" baseline="0" dirty="0" smtClean="0"/>
          </a:p>
          <a:p>
            <a:r>
              <a:rPr lang="fr-FR" baseline="0" dirty="0" smtClean="0"/>
              <a:t>Ans: </a:t>
            </a:r>
            <a:r>
              <a:rPr lang="fr-FR" baseline="0" dirty="0" err="1" smtClean="0"/>
              <a:t>infinite</a:t>
            </a:r>
            <a:r>
              <a:rPr lang="fr-FR" baseline="0" dirty="0" smtClean="0"/>
              <a:t> display of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1E9B05-01E3-43CB-8DD8-030B810E0CD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Condition </a:t>
            </a:r>
            <a:r>
              <a:rPr lang="fr-FR" dirty="0" err="1" smtClean="0"/>
              <a:t>works</a:t>
            </a:r>
            <a:r>
              <a:rPr lang="fr-FR" dirty="0" smtClean="0"/>
              <a:t> or not</a:t>
            </a:r>
          </a:p>
          <a:p>
            <a:r>
              <a:rPr lang="fr-FR" dirty="0" smtClean="0"/>
              <a:t>Ans: </a:t>
            </a:r>
            <a:r>
              <a:rPr lang="fr-FR" dirty="0" err="1" smtClean="0"/>
              <a:t>yes</a:t>
            </a:r>
            <a:endParaRPr lang="fr-FR" dirty="0" smtClean="0"/>
          </a:p>
          <a:p>
            <a:r>
              <a:rPr lang="fr-FR" dirty="0" err="1" smtClean="0"/>
              <a:t>Printed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numbers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upto</a:t>
            </a:r>
            <a:r>
              <a:rPr lang="fr-FR" baseline="0" dirty="0" smtClean="0"/>
              <a:t> 9 or 10</a:t>
            </a:r>
          </a:p>
          <a:p>
            <a:r>
              <a:rPr lang="fr-FR" baseline="0" dirty="0" smtClean="0"/>
              <a:t>Ans: </a:t>
            </a:r>
            <a:r>
              <a:rPr lang="fr-FR" baseline="0" dirty="0" err="1" smtClean="0"/>
              <a:t>upto</a:t>
            </a:r>
            <a:r>
              <a:rPr lang="fr-FR" baseline="0" dirty="0" smtClean="0"/>
              <a:t>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1E9B05-01E3-43CB-8DD8-030B810E0CD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0284-29E9-4DB7-8CB0-FADF57672CFA}" type="datetime1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A77-B5BC-45CC-9A38-5FEA92F0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1DF9-F1D1-4198-99BA-C01EB4BBBEF4}" type="datetime1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A77-B5BC-45CC-9A38-5FEA92F0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4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42E-BE72-4CCE-91C7-E62EB93A7576}" type="datetime1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A77-B5BC-45CC-9A38-5FEA92F0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0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5AC8-8563-4BCF-87B0-81BA4C64768D}" type="datetime1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A77-B5BC-45CC-9A38-5FEA92F0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5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EEFC-088C-4E2A-86A7-311D22CC1D53}" type="datetime1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A77-B5BC-45CC-9A38-5FEA92F0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5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8476-C27D-4204-A24F-0A45FCAF6128}" type="datetime1">
              <a:rPr lang="en-US" smtClean="0"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A77-B5BC-45CC-9A38-5FEA92F0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8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C7E5-44BB-45DA-AEAD-4B5956AE530B}" type="datetime1">
              <a:rPr lang="en-US" smtClean="0"/>
              <a:t>5/12/2012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A77-B5BC-45CC-9A38-5FEA92F0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4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0283-9FDA-4DB2-88C9-98B197EDA55F}" type="datetime1">
              <a:rPr lang="en-US" smtClean="0"/>
              <a:t>5/12/2012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A77-B5BC-45CC-9A38-5FEA92F0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5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F6FD-5BDB-4D20-AB41-42D1BC1B5355}" type="datetime1">
              <a:rPr lang="en-US" smtClean="0"/>
              <a:t>5/12/2012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A77-B5BC-45CC-9A38-5FEA92F0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8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B977-E170-4658-9FFC-C0C9895EB52A}" type="datetime1">
              <a:rPr lang="en-US" smtClean="0"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A77-B5BC-45CC-9A38-5FEA92F0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7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5B45-66D7-4422-8361-9C242544F042}" type="datetime1">
              <a:rPr lang="en-US" smtClean="0"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7A77-B5BC-45CC-9A38-5FEA92F0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8E395-EF17-48FF-8BDD-BA1EB230468C}" type="datetime1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CSC141 Introduction 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7A77-B5BC-45CC-9A38-5FEA92F0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CSC141 Introduction  to Computer Programming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6629400" cy="2819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Teacher: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AHMED MUMTAZ MUSTEHSAN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Lecture 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64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</a:rPr>
              <a:t>Format Specifiers</a:t>
            </a:r>
            <a:endParaRPr lang="en-US" sz="3200" dirty="0">
              <a:solidFill>
                <a:srgbClr val="2104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038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Tells the compiler where to put the value in string and what format to use for printing the value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%d tells the compiler to print 10 as a decimal integer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Why not write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directly inside the string?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Possible !!  However, to give printf() more capability of handling different values, we use format specifiers and variables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</a:rPr>
              <a:t>Different Format Specifiers</a:t>
            </a:r>
            <a:endParaRPr lang="en-US" sz="3200" dirty="0">
              <a:solidFill>
                <a:srgbClr val="2104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Format specifiers		used for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%c				single character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%s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string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%d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signed decimal integer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%f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floating point (decimal notation)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%e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exponential notation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%g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 floating point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(%f or %e 					whichever is shorter)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%u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unsigned decimal integer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%x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unsigned hexadecimal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%o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unsigned octal integer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				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prefix used with %d, %u, %x %o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to specify long integer e.g. %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ld</a:t>
            </a:r>
            <a:endParaRPr lang="en-US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			</a:t>
            </a:r>
            <a:endParaRPr lang="en-US" sz="24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6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Field width Specifiers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1053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Format specifier:   %(-)w.nf</a:t>
            </a:r>
          </a:p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f is a format specifier used for float data type </a:t>
            </a:r>
          </a:p>
          <a:p>
            <a:pPr marL="0" indent="0">
              <a:buNone/>
            </a:pPr>
            <a:r>
              <a:rPr lang="en-US" sz="6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%f</a:t>
            </a:r>
            <a:endParaRPr lang="en-US" sz="6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.n means number of digits after decimal point</a:t>
            </a:r>
          </a:p>
          <a:p>
            <a:pPr marL="0" indent="0">
              <a:buNone/>
            </a:pPr>
            <a:r>
              <a:rPr lang="en-US" sz="6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   %.2f        27.25     &amp; %.3f means     27.250</a:t>
            </a:r>
          </a:p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digit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(w) preceding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the decimal point specifies the amount of space that number will use to get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displayed:</a:t>
            </a:r>
          </a:p>
          <a:p>
            <a:pPr marL="0" indent="0">
              <a:buNone/>
            </a:pPr>
            <a:endParaRPr lang="en-US" sz="6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6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 	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(“Age is  % 2d” 33);		33</a:t>
            </a:r>
          </a:p>
          <a:p>
            <a:pPr marL="0" indent="0">
              <a:buNone/>
            </a:pPr>
            <a:r>
              <a:rPr lang="en-US" sz="60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(“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Age is  %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4d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” 33);		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- - 33</a:t>
            </a:r>
          </a:p>
          <a:p>
            <a:pPr marL="0" indent="0">
              <a:buNone/>
            </a:pPr>
            <a:r>
              <a:rPr lang="en-US" sz="6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(“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Age is  %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6d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” 33);		- -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- - 33</a:t>
            </a:r>
            <a:endParaRPr lang="en-US" sz="6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6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6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6000" dirty="0">
                <a:latin typeface="Arial" pitchFamily="34" charset="0"/>
                <a:cs typeface="Arial" pitchFamily="34" charset="0"/>
              </a:rPr>
              <a:t>	</a:t>
            </a:r>
            <a:endParaRPr lang="en-US" sz="6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Field width Specifiers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 (void)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{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(“8.1f %8.1f %8.1f\n”, 3.0, 12.5, 523.3);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(“8.1f %8.1f %8.1f\n”,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300.0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1200.5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5300.3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    3.0	     12.5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‘    ‘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523.3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300.0 ‘  ‘1200.5 ‘  ‘5300.3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Field width Specifiers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 (void)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{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(“-8.1f %-8.1f %-8.1f\n”, 3.0, 12.5, 523.3);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(“-8.1f %-8.1f %-8.1f\n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”,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300.0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1200.5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5300.3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3.0’	‘12.5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‘     ‘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523.3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300.0 ‘  ‘ 1200.5 ‘  ‘5300.3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0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</a:rPr>
              <a:t>Escape </a:t>
            </a:r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Sequence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543800" cy="3276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\n prints carriage return and linefeed combination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\t tab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\b backspace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\r carriage return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\’ single quote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\ “ double quote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\ \ backslash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7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</a:rPr>
              <a:t>Printing Strings using </a:t>
            </a:r>
            <a:r>
              <a:rPr lang="en-US" sz="3200" dirty="0" err="1" smtClean="0">
                <a:solidFill>
                  <a:srgbClr val="2104CC"/>
                </a:solidFill>
              </a:rPr>
              <a:t>printf</a:t>
            </a:r>
            <a:r>
              <a:rPr lang="en-US" sz="3200" dirty="0" smtClean="0">
                <a:solidFill>
                  <a:srgbClr val="2104CC"/>
                </a:solidFill>
              </a:rPr>
              <a:t> () function</a:t>
            </a:r>
            <a:endParaRPr lang="en-US" sz="3200" dirty="0">
              <a:solidFill>
                <a:srgbClr val="2104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 (void)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{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printf(“%s is %d years old”,”Ahmed”,22);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3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</a:rPr>
              <a:t>Printing </a:t>
            </a:r>
            <a:r>
              <a:rPr lang="en-US" sz="3200" dirty="0">
                <a:solidFill>
                  <a:srgbClr val="2104CC"/>
                </a:solidFill>
              </a:rPr>
              <a:t>characters using </a:t>
            </a:r>
            <a:r>
              <a:rPr lang="en-US" sz="3200" dirty="0" err="1">
                <a:solidFill>
                  <a:srgbClr val="2104CC"/>
                </a:solidFill>
              </a:rPr>
              <a:t>printf</a:t>
            </a:r>
            <a:r>
              <a:rPr lang="en-US" sz="3200" dirty="0">
                <a:solidFill>
                  <a:srgbClr val="2104CC"/>
                </a:solidFill>
              </a:rPr>
              <a:t> 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void main (void)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 lvl="1">
              <a:buNone/>
            </a:pPr>
            <a:r>
              <a:rPr lang="en-US" dirty="0" smtClean="0"/>
              <a:t>	printf(“%c is pronounced as %s”, ’j’, ”jay”);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Single quotes are for character whereas the %c is format specifier</a:t>
            </a:r>
          </a:p>
          <a:p>
            <a:endParaRPr lang="en-US" dirty="0" smtClean="0"/>
          </a:p>
          <a:p>
            <a:r>
              <a:rPr lang="en-US" dirty="0" smtClean="0"/>
              <a:t>Double quotes are for </a:t>
            </a:r>
            <a:r>
              <a:rPr lang="en-US" dirty="0"/>
              <a:t>strings whereas the </a:t>
            </a:r>
            <a:r>
              <a:rPr lang="en-US" dirty="0" smtClean="0"/>
              <a:t>%s </a:t>
            </a:r>
            <a:r>
              <a:rPr lang="en-US" dirty="0"/>
              <a:t>is format specifier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5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Scanf() function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 (void)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{ </a:t>
            </a:r>
          </a:p>
          <a:p>
            <a:pPr marL="914400" lvl="2" indent="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userAge</a:t>
            </a:r>
            <a:r>
              <a:rPr lang="en-US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printf(“Enter the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age: ”);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scanf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(“ %d”, &amp;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userAge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}</a:t>
            </a: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scanf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reads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 data and stores it in one 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more variables.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argument (the control string), contains a series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placeholders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remaining arguments to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scanf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is a variable name proceed with &amp; sign called address operator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589934" y="228600"/>
            <a:ext cx="809686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() can read data into multiple variables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2056" y="838621"/>
            <a:ext cx="75413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a, b,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loat 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char d;</a:t>
            </a:r>
          </a:p>
          <a:p>
            <a:r>
              <a:rPr lang="it-IT" sz="2400" dirty="0" smtClean="0">
                <a:latin typeface="Arial" pitchFamily="34" charset="0"/>
                <a:cs typeface="Arial" pitchFamily="34" charset="0"/>
              </a:rPr>
              <a:t>	scanf</a:t>
            </a:r>
            <a:r>
              <a:rPr lang="it-IT" sz="2400" dirty="0">
                <a:latin typeface="Arial" pitchFamily="34" charset="0"/>
                <a:cs typeface="Arial" pitchFamily="34" charset="0"/>
              </a:rPr>
              <a:t>(“ %d %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d %f  %c” , </a:t>
            </a:r>
            <a:r>
              <a:rPr lang="it-IT" sz="2400" dirty="0">
                <a:latin typeface="Arial" pitchFamily="34" charset="0"/>
                <a:cs typeface="Arial" pitchFamily="34" charset="0"/>
              </a:rPr>
              <a:t>&amp;a, &amp;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b, &amp;c, &amp;d);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799" y="2437778"/>
            <a:ext cx="8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Input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stored in these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variables. Each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variable name is preceded by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&amp; , &amp;a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means “the memory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address associated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 variable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a”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It uses any whitespace (space, newline or tab) character to delimit inputs in case of multiple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inputs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Format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specifiers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are like the ones that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() uses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    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e.g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. %d =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%f =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float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%c = char, etc.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457200" y="381000"/>
            <a:ext cx="83058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2104CC"/>
                </a:solidFill>
                <a:latin typeface="Calibri" pitchFamily="34" charset="0"/>
              </a:rPr>
              <a:t>Do not Confuse between C and C++</a:t>
            </a:r>
          </a:p>
          <a:p>
            <a:endParaRPr lang="en-US" sz="3200" dirty="0">
              <a:solidFill>
                <a:srgbClr val="2104CC"/>
              </a:solidFill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 is a structured language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C++ is an object oriented language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C++ supports most of the features of structure language</a:t>
            </a:r>
          </a:p>
          <a:p>
            <a:pPr marL="339725"/>
            <a:r>
              <a:rPr lang="en-US" sz="2400" dirty="0" smtClean="0">
                <a:latin typeface="Arial" pitchFamily="34" charset="0"/>
                <a:cs typeface="Arial" pitchFamily="34" charset="0"/>
              </a:rPr>
              <a:t>hence you may say C is a subset of C++ (with few  exceptions that you need not to worry at this 	stage)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5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</a:rPr>
              <a:t>Comments</a:t>
            </a:r>
            <a:endParaRPr lang="en-US" sz="3200" dirty="0">
              <a:solidFill>
                <a:srgbClr val="2104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r>
              <a:rPr lang="en-US" dirty="0" smtClean="0"/>
              <a:t>/* --------------------*/  multiline comments</a:t>
            </a:r>
          </a:p>
          <a:p>
            <a:endParaRPr lang="en-US" dirty="0" smtClean="0"/>
          </a:p>
          <a:p>
            <a:r>
              <a:rPr lang="en-US" dirty="0" smtClean="0"/>
              <a:t>//  single line comments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7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Loops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Computer has the ability to perform set of instructions repeatedly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This repetitive operation is performed using loops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It involves repeating some portion of the program either a specified number of times or until a particular condition is being satisfied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3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Loops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There are three types of loops in C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For loop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While  loop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Do while loop</a:t>
            </a: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For loop is the most popular looping instruction used by the programmers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2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For loop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It specifies three things about a loop in one line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Setting a loop counter to an initial value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Testing the loop counter to determine whether its value has reached the number of desired repetitions 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Increasing the value of loop counter  each time the program segment within the loop has been executed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r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142984"/>
            <a:ext cx="5834325" cy="480538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Flowchart of the for loop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2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For loop  …  continued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general form of for loop is: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for (initialize counter; test counter; increment/decrement counter)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Do this;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And this;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And this;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Example: </a:t>
            </a:r>
            <a:b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Print an integer number from -4 to 0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 descr="for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066800"/>
            <a:ext cx="5721290" cy="562836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Sample Program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main()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     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j;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      for(j = -4; j &lt;= 0 ; j = j + 1)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            printf("%d\n", j);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print numbers from 1 to 10 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main( )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; </a:t>
            </a:r>
          </a:p>
          <a:p>
            <a:pPr lvl="1">
              <a:buNone/>
            </a:pPr>
            <a:r>
              <a:rPr lang="nn-NO" sz="2400" dirty="0" smtClean="0">
                <a:latin typeface="Arial" pitchFamily="34" charset="0"/>
                <a:cs typeface="Arial" pitchFamily="34" charset="0"/>
              </a:rPr>
              <a:t>for ( i = 1 ; i &lt;= 10 ; i = i + 1 ) 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 "%d\n", i ) ;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Instead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+ 1, the statements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++ 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+= 1 can also be used.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058" y="762000"/>
            <a:ext cx="878684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void main( )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{ </a:t>
            </a:r>
          </a:p>
          <a:p>
            <a:pPr lvl="1">
              <a:buNone/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; </a:t>
            </a:r>
          </a:p>
          <a:p>
            <a:pPr lvl="1">
              <a:buNone/>
            </a:pPr>
            <a:r>
              <a:rPr lang="nn-NO" sz="2600" dirty="0" smtClean="0">
                <a:latin typeface="Arial" pitchFamily="34" charset="0"/>
                <a:cs typeface="Arial" pitchFamily="34" charset="0"/>
              </a:rPr>
              <a:t>for ( i = 1 ; i &lt;= 10 ; ) </a:t>
            </a:r>
          </a:p>
          <a:p>
            <a:pPr lvl="1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2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printf ( "%d\n", i ) ; </a:t>
            </a:r>
          </a:p>
          <a:p>
            <a:pPr lvl="2">
              <a:buNone/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+ 1 ; </a:t>
            </a:r>
          </a:p>
          <a:p>
            <a:pPr lvl="1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Here, the increment is done within the body of the for loop and not in the for statement. Note that despite of this the semicolon after the condition is necessary. </a:t>
            </a:r>
          </a:p>
          <a:p>
            <a:endParaRPr lang="en-US" sz="2600" dirty="0" smtClean="0"/>
          </a:p>
          <a:p>
            <a:endParaRPr lang="en-US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228600" y="146049"/>
            <a:ext cx="8229600" cy="7143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2104CC"/>
                </a:solidFill>
                <a:latin typeface="Arial" pitchFamily="34" charset="0"/>
                <a:ea typeface="+mj-ea"/>
                <a:cs typeface="Arial" pitchFamily="34" charset="0"/>
              </a:rPr>
              <a:t>P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104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04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numbers from 1 to 10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104C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6400800" cy="56388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Declaration, definition and initialization of variables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input/output functions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 and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rintf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() Function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Format specifier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Field width specifier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Escape sequence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Scanf( ) function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Address operator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loop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Structure of the for loop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Initialization, test, increment expression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Body of the for loop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Operation of the for loop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Multiple statements in for loop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Multiple initialization in a for loop</a:t>
            </a:r>
          </a:p>
          <a:p>
            <a:pPr marL="971550" lvl="1" indent="-514350" algn="l">
              <a:buFont typeface="Arial" pitchFamily="34" charset="0"/>
              <a:buChar char="•"/>
            </a:pPr>
            <a:endParaRPr lang="en-US" sz="2000" dirty="0" smtClean="0"/>
          </a:p>
          <a:p>
            <a:pPr marL="514350" indent="-514350" algn="l">
              <a:buFont typeface="+mj-lt"/>
              <a:buAutoNum type="arabicPeriod"/>
            </a:pPr>
            <a:endParaRPr lang="en-US" sz="2400" dirty="0" smtClean="0"/>
          </a:p>
          <a:p>
            <a:pPr marL="514350" indent="-514350" algn="l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print numbers from 1 to 10 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void main( )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1 ; </a:t>
            </a:r>
          </a:p>
          <a:p>
            <a:pPr lvl="1">
              <a:buNone/>
            </a:pPr>
            <a:r>
              <a:rPr lang="nn-NO" sz="2400" dirty="0" smtClean="0">
                <a:latin typeface="Arial" pitchFamily="34" charset="0"/>
                <a:cs typeface="Arial" pitchFamily="34" charset="0"/>
              </a:rPr>
              <a:t>for ( ; i &lt;= 10 ; i = i + 1 ) 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printf ( "%d\n", i ) ;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Here the initialisation is done in the declaration statement itself, but still the semicolon before the condition is necessary.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6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print numbers from 1 to 10 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38943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void main( ) 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= 1 ; </a:t>
            </a:r>
          </a:p>
          <a:p>
            <a:pPr lvl="1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for ( ;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&lt;= 10 ; ) </a:t>
            </a:r>
          </a:p>
          <a:p>
            <a:pPr lvl="1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2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printf ( "%d\n", i ) ; </a:t>
            </a:r>
          </a:p>
          <a:p>
            <a:pPr lvl="2">
              <a:buNone/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+ 1 ; </a:t>
            </a:r>
          </a:p>
          <a:p>
            <a:pPr lvl="1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Here, neither the initialisation, nor the incrementation is done in the for statement, but still the two semicolons are necessary. 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print numbers from 1 to 10 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main( )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; </a:t>
            </a:r>
          </a:p>
          <a:p>
            <a:pPr lvl="1">
              <a:buNone/>
            </a:pPr>
            <a:r>
              <a:rPr lang="nn-NO" sz="2400" dirty="0" smtClean="0">
                <a:latin typeface="Arial" pitchFamily="34" charset="0"/>
                <a:cs typeface="Arial" pitchFamily="34" charset="0"/>
              </a:rPr>
              <a:t>for ( i = 0 ; i++ &lt; 10 ; ) 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printf ( "%d\n", i ) ;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Here, the comparison as well as the incrementation is done through the same statement,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++ &lt; 10. Since the ++ operator comes after i firstly comparison is done, followed by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increment.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Note that it is necessary to initialize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to 0.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void main( )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; </a:t>
            </a:r>
          </a:p>
          <a:p>
            <a:pPr>
              <a:buNone/>
            </a:pPr>
            <a:r>
              <a:rPr lang="nn-NO" sz="2400" dirty="0" smtClean="0">
                <a:latin typeface="Arial" pitchFamily="34" charset="0"/>
                <a:cs typeface="Arial" pitchFamily="34" charset="0"/>
              </a:rPr>
              <a:t>for ( i = 0 ; ++i &lt;= 10 ; ) 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printf ( "%d\n", i ) ;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Here, both, the comparison and the incrementation is done through the same statement, ++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&lt;= 10. Since ++ precedes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firstly incrementation is done, followed by comparison. Note that it is necessary to initialize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to 0. 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print numbers from 1 to 10 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Nesting of Loops 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 descr="nestedfo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295400"/>
            <a:ext cx="6581804" cy="4724400"/>
          </a:xfrm>
        </p:spPr>
      </p:pic>
      <p:sp>
        <p:nvSpPr>
          <p:cNvPr id="6" name="TextBox 5"/>
          <p:cNvSpPr txBox="1"/>
          <p:nvPr/>
        </p:nvSpPr>
        <p:spPr>
          <a:xfrm>
            <a:off x="195258" y="167640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void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5584723" y="1447800"/>
            <a:ext cx="3124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r = 1 c = 1 sum = 2 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r = 1 c = 2 sum = 3 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r = 2 c = 1 sum = 3 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r = 2 c = 2 sum = 4 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r = 3 c = 1 sum = 4 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r = 3 c = 2 sum = 5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Multiple Initialisations in the </a:t>
            </a:r>
            <a:r>
              <a:rPr lang="en-US" sz="3200" i="1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for Loop 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initialisation expression of the for loop can contain more than one statement separated by a comma. For example,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for (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1, j = 2 ; j &lt;= 10 ; j++ )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Multiple statements can also be used in the incrementation expression of for loop; i.e., you can increment (or decrement) two or more variables at the same time.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However, only one expression is allowed in the test expression. This expression may contain several conditions linked together using logical operators.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8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33CD"/>
                </a:solidFill>
                <a:latin typeface="Arial" pitchFamily="34" charset="0"/>
                <a:cs typeface="Arial" pitchFamily="34" charset="0"/>
              </a:rPr>
              <a:t>Solution to the last Practice </a:t>
            </a:r>
            <a:r>
              <a:rPr lang="en-US" sz="3200" dirty="0">
                <a:solidFill>
                  <a:srgbClr val="0033CD"/>
                </a:solidFill>
                <a:latin typeface="Arial" pitchFamily="34" charset="0"/>
                <a:cs typeface="Arial" pitchFamily="34" charset="0"/>
              </a:rPr>
              <a:t>Quiz</a:t>
            </a:r>
            <a:br>
              <a:rPr lang="en-US" sz="3200" dirty="0">
                <a:solidFill>
                  <a:srgbClr val="0033CD"/>
                </a:solidFill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Question -1: Solve the following expressions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	 a).	3 - 8 / 4	b).    3 * 4 + 18 / 2</a:t>
            </a:r>
          </a:p>
          <a:p>
            <a:pPr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void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main( ) </a:t>
            </a:r>
          </a:p>
          <a:p>
            <a:pPr lvl="1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{ </a:t>
            </a:r>
          </a:p>
          <a:p>
            <a:pPr lvl="2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“The result of the expression is  %d \n</a:t>
            </a:r>
            <a:r>
              <a:rPr lang="en-US" dirty="0">
                <a:latin typeface="Arial" pitchFamily="34" charset="0"/>
                <a:cs typeface="Arial" pitchFamily="34" charset="0"/>
              </a:rPr>
              <a:t>",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en-US" dirty="0">
                <a:latin typeface="Arial" pitchFamily="34" charset="0"/>
                <a:cs typeface="Arial" pitchFamily="34" charset="0"/>
              </a:rPr>
              <a:t> 3 - 8 / 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>
                <a:latin typeface="Arial" pitchFamily="34" charset="0"/>
                <a:cs typeface="Arial" pitchFamily="34" charset="0"/>
              </a:rPr>
              <a:t>; </a:t>
            </a:r>
          </a:p>
          <a:p>
            <a:pPr lvl="2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 “The result of the expression is  %d \n", </a:t>
            </a:r>
          </a:p>
          <a:p>
            <a:pPr lvl="2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				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(3 </a:t>
            </a:r>
            <a:r>
              <a:rPr lang="en-US" dirty="0">
                <a:latin typeface="Arial" pitchFamily="34" charset="0"/>
                <a:cs typeface="Arial" pitchFamily="34" charset="0"/>
              </a:rPr>
              <a:t>* 4 + 18 /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2));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727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33CD"/>
                </a:solidFill>
                <a:latin typeface="Arial" pitchFamily="34" charset="0"/>
                <a:cs typeface="Arial" pitchFamily="34" charset="0"/>
              </a:rPr>
              <a:t>Solution to the last Practice </a:t>
            </a:r>
            <a:r>
              <a:rPr lang="en-US" sz="3200" dirty="0">
                <a:solidFill>
                  <a:srgbClr val="0033CD"/>
                </a:solidFill>
                <a:latin typeface="Arial" pitchFamily="34" charset="0"/>
                <a:cs typeface="Arial" pitchFamily="34" charset="0"/>
              </a:rPr>
              <a:t>Quiz</a:t>
            </a:r>
            <a:br>
              <a:rPr lang="en-US" sz="3200" dirty="0">
                <a:solidFill>
                  <a:srgbClr val="0033CD"/>
                </a:solidFill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Question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- 2:  If  a=2, b=4, c=6, d=8, then what will be the result of the following expression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	x = a * b + c * d / 4;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void main( ) </a:t>
            </a:r>
          </a:p>
          <a:p>
            <a:pPr lvl="1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=2, b=4, c=6, d=8;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“The result of the expression is  %d \n</a:t>
            </a:r>
            <a:r>
              <a:rPr lang="en-US" dirty="0">
                <a:latin typeface="Arial" pitchFamily="34" charset="0"/>
                <a:cs typeface="Arial" pitchFamily="34" charset="0"/>
              </a:rPr>
              <a:t>",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pt-BR" dirty="0">
                <a:latin typeface="Arial" pitchFamily="34" charset="0"/>
                <a:cs typeface="Arial" pitchFamily="34" charset="0"/>
              </a:rPr>
              <a:t>= a * b + c * d /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}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1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Defining and Declaring variables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382000" cy="4191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 variable declaration only specifies the name and type of the variable without allocating memory to it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Declarations are important 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multi file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programs where a variable defined in one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file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must be referred to in a second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file.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Variable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definition on the other hand specifies the name and type of the variable and also sets aside memory for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it. When a data is assigned first time to the variable it is defined.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(We will discuss it in detail when study functions)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9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Initializing variables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Examples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num=2;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char=‘d’,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float length=34.5677;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By initializing a variable  we provide: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Declaration of variable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Definition of a variable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Initial value loaded in the variable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457200" y="381000"/>
            <a:ext cx="83058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2104CC"/>
                </a:solidFill>
                <a:latin typeface="Calibri" pitchFamily="34" charset="0"/>
              </a:rPr>
              <a:t>User </a:t>
            </a:r>
            <a:r>
              <a:rPr lang="en-US" sz="3200" dirty="0" smtClean="0">
                <a:solidFill>
                  <a:srgbClr val="2104CC"/>
                </a:solidFill>
                <a:latin typeface="Calibri" pitchFamily="34" charset="0"/>
              </a:rPr>
              <a:t>Input and output functions</a:t>
            </a:r>
          </a:p>
          <a:p>
            <a:endParaRPr lang="en-US" sz="3200" dirty="0">
              <a:solidFill>
                <a:srgbClr val="2104CC"/>
              </a:solidFill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printf() function is used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display output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on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screen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scanf() function is used to read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input from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keyboard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rintf() and scanf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()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both are defined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stdio.h called header file which we include using: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#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include &lt;stdio.h&gt;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8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</a:rPr>
              <a:t>The printf() function</a:t>
            </a:r>
            <a:endParaRPr lang="en-US" sz="3200" dirty="0">
              <a:solidFill>
                <a:srgbClr val="2104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10600" cy="5029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Printf() is a function like main()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It caused the string written within the quotes “ ” inside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() function on the screen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string which is phrase in quotes is the function argument passed to printf()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“Hello World” is a string of characters. C compiler recognizes a string when it is enclosed within quotes.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6858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The definition of </a:t>
            </a:r>
            <a:r>
              <a:rPr lang="en-US" sz="3200" dirty="0" err="1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() and </a:t>
            </a:r>
            <a:r>
              <a:rPr lang="en-US" sz="3200" dirty="0" err="1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en-US" sz="32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() functions</a:t>
            </a:r>
            <a:endParaRPr lang="en-US" sz="32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495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We have called the function printf() but have not defined it anywhere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declaration is done in the header file called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stdio.h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Its definition is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provided in a standard Library which we will study later on.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linker links our program with the ***.lib file at the time of linking. This happens for all C library functions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Remember the name of a function is like variable name also called an identifier.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2104CC"/>
                </a:solidFill>
              </a:rPr>
              <a:t>Exploring the printf() </a:t>
            </a:r>
            <a:r>
              <a:rPr lang="en-US" sz="3200" dirty="0" smtClean="0">
                <a:solidFill>
                  <a:srgbClr val="2104CC"/>
                </a:solidFill>
              </a:rPr>
              <a:t>function</a:t>
            </a:r>
            <a:endParaRPr lang="en-US" sz="3200" dirty="0">
              <a:solidFill>
                <a:srgbClr val="2104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Printing numbers (integers)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void main (void)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{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(“Printing number: %d”, 10);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Here printf took two arguments: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Printing number --- argument 1</a:t>
            </a:r>
          </a:p>
          <a:p>
            <a:pPr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10 ( what is that ? )--- argument 2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what is %d    ----   </a:t>
            </a:r>
            <a:r>
              <a:rPr lang="en-US" sz="2400" dirty="0" smtClean="0">
                <a:solidFill>
                  <a:srgbClr val="2104CC"/>
                </a:solidFill>
                <a:latin typeface="Arial" pitchFamily="34" charset="0"/>
                <a:cs typeface="Arial" pitchFamily="34" charset="0"/>
              </a:rPr>
              <a:t>Format specifier</a:t>
            </a:r>
            <a:endParaRPr lang="en-US" sz="2400" dirty="0">
              <a:solidFill>
                <a:srgbClr val="2104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CSC141 Introduction  to Computer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5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1677</Words>
  <Application>Microsoft Office PowerPoint</Application>
  <PresentationFormat>On-screen Show (4:3)</PresentationFormat>
  <Paragraphs>357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CSC141 Introduction  to Computer Programming </vt:lpstr>
      <vt:lpstr>PowerPoint Presentation</vt:lpstr>
      <vt:lpstr>PowerPoint Presentation</vt:lpstr>
      <vt:lpstr>Defining and Declaring variables</vt:lpstr>
      <vt:lpstr>Initializing variables</vt:lpstr>
      <vt:lpstr>PowerPoint Presentation</vt:lpstr>
      <vt:lpstr>The printf() function</vt:lpstr>
      <vt:lpstr>The definition of printf() and scanf() functions</vt:lpstr>
      <vt:lpstr>Exploring the printf() function</vt:lpstr>
      <vt:lpstr>Format Specifiers</vt:lpstr>
      <vt:lpstr>Different Format Specifiers</vt:lpstr>
      <vt:lpstr>Field width Specifiers</vt:lpstr>
      <vt:lpstr>Field width Specifiers</vt:lpstr>
      <vt:lpstr>Field width Specifiers</vt:lpstr>
      <vt:lpstr>Escape Sequence</vt:lpstr>
      <vt:lpstr>Printing Strings using printf () function</vt:lpstr>
      <vt:lpstr>Printing characters using printf () function</vt:lpstr>
      <vt:lpstr>Scanf() function</vt:lpstr>
      <vt:lpstr>PowerPoint Presentation</vt:lpstr>
      <vt:lpstr>Comments</vt:lpstr>
      <vt:lpstr>Loops</vt:lpstr>
      <vt:lpstr>Loops</vt:lpstr>
      <vt:lpstr>For loop</vt:lpstr>
      <vt:lpstr>PowerPoint Presentation</vt:lpstr>
      <vt:lpstr>For loop  …  continued</vt:lpstr>
      <vt:lpstr>Example:  Print an integer number from -4 to 0 </vt:lpstr>
      <vt:lpstr>Sample Program</vt:lpstr>
      <vt:lpstr>print numbers from 1 to 10 </vt:lpstr>
      <vt:lpstr>PowerPoint Presentation</vt:lpstr>
      <vt:lpstr>print numbers from 1 to 10 </vt:lpstr>
      <vt:lpstr>print numbers from 1 to 10 </vt:lpstr>
      <vt:lpstr>print numbers from 1 to 10 </vt:lpstr>
      <vt:lpstr>print numbers from 1 to 10 </vt:lpstr>
      <vt:lpstr>Nesting of Loops </vt:lpstr>
      <vt:lpstr>Multiple Initialisations in the for Loop </vt:lpstr>
      <vt:lpstr>Solution to the last Practice Quiz </vt:lpstr>
      <vt:lpstr>Solution to the last Practice Quiz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33</cp:revision>
  <dcterms:created xsi:type="dcterms:W3CDTF">2012-05-10T16:49:46Z</dcterms:created>
  <dcterms:modified xsi:type="dcterms:W3CDTF">2012-05-12T09:14:25Z</dcterms:modified>
</cp:coreProperties>
</file>